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handoutMasters/handoutMaster1.xml" ContentType="application/vnd.openxmlformats-officedocument.presentationml.handoutMaster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Default Extension="emf" ContentType="image/x-emf"/>
  <Override PartName="/ppt/slides/slide4.xml" ContentType="application/vnd.openxmlformats-officedocument.presentationml.slide+xml"/>
  <Override PartName="/ppt/slideMasters/slideMaster7.xml" ContentType="application/vnd.openxmlformats-officedocument.presentationml.slideMaster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4.xml" ContentType="application/vnd.openxmlformats-officedocument.presentationml.slideMaster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theme/theme9.xml" ContentType="application/vnd.openxmlformats-officedocument.them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Override PartName="/ppt/theme/theme8.xml" ContentType="application/vnd.openxmlformats-officedocument.them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6.xml" ContentType="application/vnd.openxmlformats-officedocument.presentationml.slideLayout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4291" r:id="rId2"/>
    <p:sldMasterId id="2147484502" r:id="rId3"/>
    <p:sldMasterId id="2147484535" r:id="rId4"/>
    <p:sldMasterId id="2147484554" r:id="rId5"/>
    <p:sldMasterId id="2147484561" r:id="rId6"/>
    <p:sldMasterId id="2147484568" r:id="rId7"/>
  </p:sldMasterIdLst>
  <p:notesMasterIdLst>
    <p:notesMasterId r:id="rId24"/>
  </p:notesMasterIdLst>
  <p:handoutMasterIdLst>
    <p:handoutMasterId r:id="rId25"/>
  </p:handoutMasterIdLst>
  <p:sldIdLst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65" r:id="rId16"/>
    <p:sldId id="366" r:id="rId17"/>
    <p:sldId id="368" r:id="rId18"/>
    <p:sldId id="390" r:id="rId19"/>
    <p:sldId id="391" r:id="rId20"/>
    <p:sldId id="394" r:id="rId21"/>
    <p:sldId id="395" r:id="rId22"/>
    <p:sldId id="331" r:id="rId23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<p14:section name="Intro" id="{32531413-4F16-EF44-86AD-F93C3CE6C9AB}">
          <p14:sldIdLst>
            <p14:sldId id="332"/>
            <p14:sldId id="343"/>
            <p14:sldId id="352"/>
            <p14:sldId id="348"/>
            <p14:sldId id="347"/>
            <p14:sldId id="350"/>
            <p14:sldId id="351"/>
            <p14:sldId id="344"/>
            <p14:sldId id="376"/>
            <p14:sldId id="377"/>
            <p14:sldId id="378"/>
            <p14:sldId id="380"/>
            <p14:sldId id="381"/>
            <p14:sldId id="359"/>
            <p14:sldId id="367"/>
            <p14:sldId id="372"/>
            <p14:sldId id="373"/>
            <p14:sldId id="374"/>
            <p14:sldId id="354"/>
            <p14:sldId id="356"/>
            <p14:sldId id="357"/>
            <p14:sldId id="369"/>
            <p14:sldId id="360"/>
            <p14:sldId id="358"/>
            <p14:sldId id="361"/>
            <p14:sldId id="379"/>
            <p14:sldId id="365"/>
            <p14:sldId id="366"/>
            <p14:sldId id="368"/>
            <p14:sldId id="363"/>
            <p14:sldId id="362"/>
            <p14:sldId id="355"/>
            <p14:sldId id="364"/>
          </p14:sldIdLst>
        </p14:section>
        <p14:section name="Conclusion" id="{D54E133A-711B-DA48-A10C-53532560484A}">
          <p14:sldIdLst>
            <p14:sldId id="331"/>
          </p14:sldIdLst>
        </p14:section>
      </p14:sectionLst>
    </p:ext>
    <p:ext uri="{EFAFB233-063F-42B5-8137-9DF3F51BA10A}">
      <p15:sldGuideLst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CCFFCC"/>
    <a:srgbClr val="99FFCC"/>
    <a:srgbClr val="33CC66"/>
    <a:srgbClr val="FFFFCC"/>
    <a:srgbClr val="33FF99"/>
    <a:srgbClr val="0F89C9"/>
    <a:srgbClr val="000000"/>
    <a:srgbClr val="66CCFF"/>
    <a:srgbClr val="FFCC66"/>
    <a:srgbClr val="FFFF66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6780" autoAdjust="0"/>
    <p:restoredTop sz="99028" autoAdjust="0"/>
  </p:normalViewPr>
  <p:slideViewPr>
    <p:cSldViewPr snapToGrid="0">
      <p:cViewPr>
        <p:scale>
          <a:sx n="63" d="100"/>
          <a:sy n="63" d="100"/>
        </p:scale>
        <p:origin x="-1960" y="-1608"/>
      </p:cViewPr>
      <p:guideLst>
        <p:guide orient="horz" pos="4224"/>
        <p:guide pos="936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90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A9026-7242-0649-9F99-75DE81BC847D}" type="datetimeFigureOut">
              <a:rPr lang="en-US" smtClean="0"/>
              <a:pPr/>
              <a:t>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342E3-7626-1D49-B1F9-B47F885D73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5137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pPr/>
              <a:t>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3596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CD975-BF49-6F4C-A019-8E2B6724CF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639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5065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 txBox="1">
            <a:spLocks noGrp="1" noChangeArrowheads="1"/>
          </p:cNvSpPr>
          <p:nvPr/>
        </p:nvSpPr>
        <p:spPr bwMode="auto">
          <a:xfrm>
            <a:off x="3886200" y="8686489"/>
            <a:ext cx="2971800" cy="4575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5639B2D1-4F62-47BF-B141-83C0868A9AB5}" type="slidenum">
              <a:rPr lang="en-US" sz="1200">
                <a:ea typeface="ＭＳ Ｐゴシック" pitchFamily="34" charset="-128"/>
                <a:cs typeface="+mn-cs"/>
              </a:rPr>
              <a:pPr algn="r" eaLnBrk="0" hangingPunct="0">
                <a:defRPr/>
              </a:pPr>
              <a:t>14</a:t>
            </a:fld>
            <a:endParaRPr lang="en-US" sz="1200" dirty="0">
              <a:ea typeface="ＭＳ Ｐゴシック" pitchFamily="34" charset="-128"/>
              <a:cs typeface="+mn-cs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ea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5065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62E8883-B2A8-7548-B813-4C5E55B686B7}" type="slidenum">
              <a:rPr lang="en-US" sz="1200"/>
              <a:pPr algn="r"/>
              <a:t>4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Started at 3:04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6367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0C2FB-C494-1A46-A471-884A4E7544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5065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CD975-BF49-6F4C-A019-8E2B6724CF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639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3101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8239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810" y="4194366"/>
            <a:ext cx="14728429" cy="1147646"/>
          </a:xfrm>
        </p:spPr>
        <p:txBody>
          <a:bodyPr>
            <a:normAutofit/>
          </a:bodyPr>
          <a:lstStyle>
            <a:lvl1pPr>
              <a:defRPr sz="6000" cap="none">
                <a:solidFill>
                  <a:srgbClr val="60616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708" y="5342012"/>
            <a:ext cx="14873039" cy="5399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>
                <a:solidFill>
                  <a:srgbClr val="959594"/>
                </a:solidFill>
              </a:defRPr>
            </a:lvl1pPr>
            <a:lvl2pPr marL="77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7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0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4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67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4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8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12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422438" y="9344025"/>
            <a:ext cx="1997075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202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E354F-74DB-5A48-AFBD-C8B08255ED9B}" type="slidenum">
              <a:rPr lang="en-US"/>
              <a:pPr>
                <a:defRPr/>
              </a:pPr>
              <a:t>‹#›</a:t>
            </a:fld>
            <a:r>
              <a:rPr lang="en-US"/>
              <a:t> |</a:t>
            </a: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©2014 Brightcove Inc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6840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Two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422438" y="9344025"/>
            <a:ext cx="1997075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7837679" cy="620236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11090"/>
            <a:ext cx="7837679" cy="6202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A8209-9C7F-7240-AB88-1C8BAEBC3115}" type="slidenum">
              <a:rPr lang="en-US"/>
              <a:pPr>
                <a:defRPr/>
              </a:pPr>
              <a:t>‹#›</a:t>
            </a:fld>
            <a:r>
              <a:rPr lang="en-US"/>
              <a:t> |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©2014 Brightcove Inc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628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38" y="9344025"/>
            <a:ext cx="1997075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0C7B1-7EE0-3244-89B6-15B2ADE08BC7}" type="slidenum">
              <a:rPr lang="en-US"/>
              <a:pPr>
                <a:defRPr/>
              </a:pPr>
              <a:t>‹#›</a:t>
            </a:fld>
            <a:r>
              <a:rPr lang="en-US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©2014 Brightcove Inc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006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Left Image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22438" y="9344025"/>
            <a:ext cx="1997075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4084" y="1911480"/>
            <a:ext cx="8451015" cy="62012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6288" y="1924050"/>
            <a:ext cx="7231021" cy="6202363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FC3C2-1BD7-A548-8F81-2CF2B0CBA30D}" type="slidenum">
              <a:rPr lang="en-US"/>
              <a:pPr>
                <a:defRPr/>
              </a:pPr>
              <a:t>‹#›</a:t>
            </a:fld>
            <a:r>
              <a:rPr lang="en-US"/>
              <a:t> |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©2014 Brightcove Inc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93551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9531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Impact Slide - Pink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510" y="4194373"/>
            <a:ext cx="14728429" cy="1147646"/>
          </a:xfrm>
        </p:spPr>
        <p:txBody>
          <a:bodyPr>
            <a:normAutofit/>
          </a:bodyPr>
          <a:lstStyle>
            <a:lvl1pPr>
              <a:defRPr sz="60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Impact Slide - Teal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42322" y="4224836"/>
            <a:ext cx="11649983" cy="1231164"/>
          </a:xfrm>
        </p:spPr>
        <p:txBody>
          <a:bodyPr>
            <a:noAutofit/>
          </a:bodyPr>
          <a:lstStyle>
            <a:lvl1pPr algn="l">
              <a:buFontTx/>
              <a:buNone/>
              <a:defRPr sz="6000" b="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Impact Slide - Orang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42322" y="4224836"/>
            <a:ext cx="11649983" cy="1231164"/>
          </a:xfrm>
        </p:spPr>
        <p:txBody>
          <a:bodyPr>
            <a:noAutofit/>
          </a:bodyPr>
          <a:lstStyle>
            <a:lvl1pPr algn="l">
              <a:buFontTx/>
              <a:buNone/>
              <a:defRPr sz="6000" b="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4699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6199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017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5498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632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2782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3263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9379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7569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0068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0525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3612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74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140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5216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590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3484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9033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3931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247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59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73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71533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247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59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73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9696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theme" Target="../theme/theme6.xml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2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</p:sldLayoutIdLst>
  <p:transition>
    <p:fade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76288" y="300038"/>
            <a:ext cx="14489112" cy="14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BFCFF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13ACBA-9424-8D46-8DB1-9FD9C707DC6C}" type="slidenum">
              <a:rPr lang="en-US"/>
              <a:pPr>
                <a:defRPr/>
              </a:pPr>
              <a:t>‹#›</a:t>
            </a:fld>
            <a:r>
              <a:rPr lang="en-US"/>
              <a:t> |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BFCFF"/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smtClean="0"/>
              <a:t>©2014 Brightcove Inc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75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53" r:id="rId6"/>
    <p:sldLayoutId id="2147484577" r:id="rId7"/>
    <p:sldLayoutId id="2147484578" r:id="rId8"/>
    <p:sldLayoutId id="2147484579" r:id="rId9"/>
  </p:sldLayoutIdLst>
  <p:hf hdr="0" ft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 cap="all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273050" indent="-273050" algn="l" defTabSz="773113" rtl="0" eaLnBrk="1" fontAlgn="base" hangingPunct="1">
        <a:spcBef>
          <a:spcPts val="600"/>
        </a:spcBef>
        <a:spcAft>
          <a:spcPct val="0"/>
        </a:spcAft>
        <a:buSzPct val="80000"/>
        <a:buBlip>
          <a:blip r:embed="rId12"/>
        </a:buBlip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758825" indent="-273050" algn="l" defTabSz="773113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3"/>
        </a:buBlip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1690688" indent="-273050" algn="l" defTabSz="773113" rtl="0" eaLnBrk="1" fontAlgn="base" hangingPunct="1">
        <a:spcBef>
          <a:spcPct val="20000"/>
        </a:spcBef>
        <a:spcAft>
          <a:spcPct val="0"/>
        </a:spcAft>
        <a:buSzPct val="40000"/>
        <a:buBlip>
          <a:blip r:embed="rId14"/>
        </a:buBlip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2706688" indent="-273050" algn="l" defTabSz="773113" rtl="0" eaLnBrk="1" fontAlgn="base" hangingPunct="1">
        <a:spcBef>
          <a:spcPct val="20000"/>
        </a:spcBef>
        <a:spcAft>
          <a:spcPct val="0"/>
        </a:spcAft>
        <a:buSzPct val="40000"/>
        <a:buBlip>
          <a:blip r:embed="rId14"/>
        </a:buBlip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3479800" indent="-273050" algn="l" defTabSz="773113" rtl="0" eaLnBrk="1" fontAlgn="base" hangingPunct="1">
        <a:spcBef>
          <a:spcPct val="20000"/>
        </a:spcBef>
        <a:spcAft>
          <a:spcPct val="0"/>
        </a:spcAft>
        <a:buSzPct val="40000"/>
        <a:buBlip>
          <a:blip r:embed="rId14"/>
        </a:buBlip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199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>
                <a:solidFill>
                  <a:srgbClr val="3F4140"/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srgbClr val="3F4140"/>
                </a:solidFill>
              </a:rPr>
              <a:t> |</a:t>
            </a:r>
            <a:endParaRPr lang="en-US">
              <a:solidFill>
                <a:srgbClr val="3F414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3F4140"/>
                </a:solidFill>
              </a:rPr>
              <a:t>©2014 </a:t>
            </a:r>
            <a:r>
              <a:rPr lang="en-US" dirty="0" err="1" smtClean="0">
                <a:solidFill>
                  <a:srgbClr val="3F4140"/>
                </a:solidFill>
              </a:rPr>
              <a:t>Brightcove</a:t>
            </a:r>
            <a:r>
              <a:rPr lang="en-US" dirty="0" smtClean="0">
                <a:solidFill>
                  <a:srgbClr val="3F4140"/>
                </a:solidFill>
              </a:rPr>
              <a:t> </a:t>
            </a:r>
            <a:r>
              <a:rPr lang="en-US" dirty="0" err="1" smtClean="0">
                <a:solidFill>
                  <a:srgbClr val="3F4140"/>
                </a:solidFill>
              </a:rPr>
              <a:t>Inc</a:t>
            </a:r>
            <a:endParaRPr lang="en-US" dirty="0" smtClean="0">
              <a:solidFill>
                <a:srgbClr val="3F41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11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011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</p:sldLayoutIdLst>
  <p:transition>
    <p:fade/>
  </p:transition>
  <p:hf hdr="0" ftr="0" dt="0"/>
  <p:txStyles>
    <p:titleStyle>
      <a:lvl1pPr algn="ctr" defTabSz="45718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45718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8" indent="-285738" algn="l" defTabSz="4571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0" indent="-228590" algn="l" defTabSz="45718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1" indent="-228590" algn="l" defTabSz="45718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1" indent="-228590" algn="l" defTabSz="45718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1" indent="-228590" algn="l" defTabSz="4571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4571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0" indent="-228590" algn="l" defTabSz="4571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0" indent="-228590" algn="l" defTabSz="4571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1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1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0" algn="l" defTabSz="457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cs.brightcove.com/en/video-cloud/media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with the Brightcove Mobile SDKs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877950" y="5193492"/>
            <a:ext cx="14728429" cy="285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2863" tIns="76432" rIns="152863" bIns="76432" numCol="1" anchor="ctr" anchorCtr="0" compatLnSpc="1">
            <a:prstTxWarp prst="textNoShape">
              <a:avLst/>
            </a:prstTxWarp>
            <a:normAutofit/>
          </a:bodyPr>
          <a:lstStyle>
            <a:lvl1pPr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6000" b="0" kern="1200" cap="none">
                <a:solidFill>
                  <a:srgbClr val="FFFFFF"/>
                </a:solidFill>
                <a:latin typeface="Arial"/>
                <a:ea typeface="ＭＳ Ｐゴシック" charset="-128"/>
                <a:cs typeface="Arial"/>
              </a:defRPr>
            </a:lvl1pPr>
            <a:lvl2pPr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06163"/>
                </a:solidFill>
                <a:latin typeface="Arial" charset="0"/>
                <a:ea typeface="ＭＳ Ｐゴシック" charset="-128"/>
              </a:defRPr>
            </a:lvl2pPr>
            <a:lvl3pPr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06163"/>
                </a:solidFill>
                <a:latin typeface="Arial" charset="0"/>
                <a:ea typeface="ＭＳ Ｐゴシック" charset="-128"/>
              </a:defRPr>
            </a:lvl3pPr>
            <a:lvl4pPr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06163"/>
                </a:solidFill>
                <a:latin typeface="Arial" charset="0"/>
                <a:ea typeface="ＭＳ Ｐゴシック" charset="-128"/>
              </a:defRPr>
            </a:lvl4pPr>
            <a:lvl5pPr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06163"/>
                </a:solidFill>
                <a:latin typeface="Arial" charset="0"/>
                <a:ea typeface="ＭＳ Ｐゴシック" charset="-128"/>
              </a:defRPr>
            </a:lvl5pPr>
            <a:lvl6pPr marL="457200"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8C9CB"/>
                </a:solidFill>
                <a:latin typeface="Arial" charset="0"/>
                <a:ea typeface="ＭＳ Ｐゴシック" charset="-128"/>
              </a:defRPr>
            </a:lvl6pPr>
            <a:lvl7pPr marL="914400"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8C9CB"/>
                </a:solidFill>
                <a:latin typeface="Arial" charset="0"/>
                <a:ea typeface="ＭＳ Ｐゴシック" charset="-128"/>
              </a:defRPr>
            </a:lvl7pPr>
            <a:lvl8pPr marL="1371600"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8C9CB"/>
                </a:solidFill>
                <a:latin typeface="Arial" charset="0"/>
                <a:ea typeface="ＭＳ Ｐゴシック" charset="-128"/>
              </a:defRPr>
            </a:lvl8pPr>
            <a:lvl9pPr marL="1828800" algn="l" defTabSz="7731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8C9CB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4000" dirty="0" smtClean="0"/>
              <a:t>(name), Learning Specialist</a:t>
            </a:r>
          </a:p>
          <a:p>
            <a:r>
              <a:rPr lang="en-US" sz="4000" dirty="0" err="1" smtClean="0"/>
              <a:t>training@brightcove.com</a:t>
            </a:r>
            <a:endParaRPr lang="en-US" sz="4000" dirty="0" smtClean="0"/>
          </a:p>
          <a:p>
            <a:endParaRPr lang="en-US" sz="4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802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4724054" cy="10832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algn="l" defTabSz="773113" fontAlgn="base">
              <a:spcAft>
                <a:spcPct val="0"/>
              </a:spcAft>
            </a:pPr>
            <a:r>
              <a:rPr lang="en-US" sz="3600" dirty="0" smtClean="0">
                <a:solidFill>
                  <a:srgbClr val="0F89C9"/>
                </a:solidFill>
                <a:latin typeface="Gotham-Book"/>
                <a:ea typeface="ＭＳ Ｐゴシック" charset="-128"/>
                <a:cs typeface="Gotham-Book"/>
              </a:rPr>
              <a:t>Fundamentals of the Brightcove Player SDK</a:t>
            </a:r>
            <a:endParaRPr lang="en-US" sz="3600" dirty="0">
              <a:solidFill>
                <a:srgbClr val="0F89C9"/>
              </a:solidFill>
              <a:latin typeface="Gotham-Book"/>
              <a:ea typeface="ＭＳ Ｐゴシック" charset="-128"/>
              <a:cs typeface="Gotham-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z="1400" smtClean="0"/>
              <a:pPr>
                <a:defRPr/>
              </a:pPr>
              <a:t>10</a:t>
            </a:fld>
            <a:r>
              <a:rPr lang="en-US" sz="1400" dirty="0" smtClean="0"/>
              <a:t> |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270819" y="7198372"/>
            <a:ext cx="3086968" cy="6252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Media API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4721" y="6520334"/>
            <a:ext cx="3086968" cy="6252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Advertising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6723" y="5859933"/>
            <a:ext cx="3086968" cy="625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DRM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0625" y="5199533"/>
            <a:ext cx="3086968" cy="625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Analytics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4528" y="4539132"/>
            <a:ext cx="3086968" cy="6252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Custom UX</a:t>
            </a:r>
            <a:endParaRPr lang="en-US" sz="1800" dirty="0">
              <a:latin typeface="Gotham-Light"/>
              <a:cs typeface="Gotham-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l="2343" t="9608" r="3899" b="9974"/>
          <a:stretch>
            <a:fillRect/>
          </a:stretch>
        </p:blipFill>
        <p:spPr>
          <a:xfrm>
            <a:off x="8869652" y="1815295"/>
            <a:ext cx="3239267" cy="2525803"/>
          </a:xfrm>
          <a:prstGeom prst="rect">
            <a:avLst/>
          </a:prstGeom>
        </p:spPr>
      </p:pic>
      <p:pic>
        <p:nvPicPr>
          <p:cNvPr id="13" name="Picture 12" descr="photo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753" y="2113733"/>
            <a:ext cx="2536799" cy="19025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53145" y="7892605"/>
            <a:ext cx="3086968" cy="10199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Built-in </a:t>
            </a:r>
            <a:br>
              <a:rPr lang="en-US" sz="1800" dirty="0" smtClean="0">
                <a:latin typeface="Gotham-Light"/>
                <a:cs typeface="Gotham-Light"/>
              </a:rPr>
            </a:br>
            <a:r>
              <a:rPr lang="en-US" sz="1800" dirty="0" smtClean="0">
                <a:latin typeface="Gotham-Light"/>
                <a:cs typeface="Gotham-Light"/>
              </a:rPr>
              <a:t>Platform Player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914764" y="1268187"/>
            <a:ext cx="3209904" cy="7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773113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606163"/>
                </a:solidFill>
                <a:effectLst/>
                <a:uLnTx/>
                <a:uFillTx/>
                <a:latin typeface="Gotham-Light"/>
                <a:ea typeface="ＭＳ Ｐゴシック" charset="-128"/>
                <a:cs typeface="Gotham-Light"/>
              </a:rPr>
              <a:t>Brightcove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l="2343" t="9608" r="3899" b="9974"/>
          <a:stretch>
            <a:fillRect/>
          </a:stretch>
        </p:blipFill>
        <p:spPr>
          <a:xfrm>
            <a:off x="5193136" y="1799665"/>
            <a:ext cx="3239267" cy="2525803"/>
          </a:xfrm>
          <a:prstGeom prst="rect">
            <a:avLst/>
          </a:prstGeom>
        </p:spPr>
      </p:pic>
      <p:pic>
        <p:nvPicPr>
          <p:cNvPr id="17" name="Picture 16" descr="photo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237" y="2098103"/>
            <a:ext cx="2536799" cy="190259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68218" y="7869160"/>
            <a:ext cx="3086968" cy="10199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Built-in </a:t>
            </a:r>
            <a:br>
              <a:rPr lang="en-US" sz="1800" dirty="0" smtClean="0">
                <a:latin typeface="Gotham-Light"/>
                <a:cs typeface="Gotham-Light"/>
              </a:rPr>
            </a:br>
            <a:r>
              <a:rPr lang="en-US" sz="1800" dirty="0" smtClean="0">
                <a:latin typeface="Gotham-Light"/>
                <a:cs typeface="Gotham-Light"/>
              </a:rPr>
              <a:t>Platform Player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238236" y="1252559"/>
            <a:ext cx="3209904" cy="7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773113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606163"/>
                </a:solidFill>
                <a:effectLst/>
                <a:uLnTx/>
                <a:uFillTx/>
                <a:latin typeface="Gotham-Light"/>
                <a:ea typeface="ＭＳ Ｐゴシック" charset="-128"/>
                <a:cs typeface="Gotham-Light"/>
              </a:rPr>
              <a:t>DIY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54199" y="5161182"/>
            <a:ext cx="3086968" cy="2657202"/>
          </a:xfrm>
          <a:prstGeom prst="rect">
            <a:avLst/>
          </a:prstGeom>
          <a:solidFill>
            <a:srgbClr val="99FFC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3050" lvl="0" indent="-273050" algn="ctr">
              <a:spcBef>
                <a:spcPts val="600"/>
              </a:spcBef>
              <a:buSzPct val="80000"/>
              <a:defRPr/>
            </a:pPr>
            <a:r>
              <a:rPr lang="en-US" sz="1800" dirty="0">
                <a:solidFill>
                  <a:srgbClr val="000000"/>
                </a:solidFill>
                <a:latin typeface="Gotham-Light"/>
                <a:ea typeface="ＭＳ Ｐゴシック" charset="-128"/>
                <a:cs typeface="Gotham-Light"/>
              </a:rPr>
              <a:t>Brightcove</a:t>
            </a:r>
          </a:p>
          <a:p>
            <a:pPr marL="273050" lvl="0" indent="-273050" algn="ctr">
              <a:spcBef>
                <a:spcPts val="600"/>
              </a:spcBef>
              <a:buSzPct val="80000"/>
              <a:defRPr/>
            </a:pPr>
            <a:r>
              <a:rPr lang="en-US" sz="1800" dirty="0">
                <a:solidFill>
                  <a:srgbClr val="000000"/>
                </a:solidFill>
                <a:latin typeface="Gotham-Light"/>
                <a:ea typeface="ＭＳ Ｐゴシック" charset="-128"/>
                <a:cs typeface="Gotham-Light"/>
              </a:rPr>
              <a:t>SDKs </a:t>
            </a:r>
          </a:p>
          <a:p>
            <a:pPr marL="273050" lvl="0" indent="-273050" algn="ctr">
              <a:spcBef>
                <a:spcPts val="600"/>
              </a:spcBef>
              <a:buSzPct val="80000"/>
              <a:defRPr/>
            </a:pPr>
            <a:r>
              <a:rPr lang="en-US" sz="1800" dirty="0">
                <a:solidFill>
                  <a:srgbClr val="000000"/>
                </a:solidFill>
                <a:latin typeface="Gotham-Light"/>
                <a:ea typeface="ＭＳ Ｐゴシック" charset="-128"/>
                <a:cs typeface="Gotham-Light"/>
              </a:rPr>
              <a:t>(Android &amp; </a:t>
            </a:r>
            <a:r>
              <a:rPr lang="en-US" sz="1800" dirty="0" err="1">
                <a:solidFill>
                  <a:srgbClr val="000000"/>
                </a:solidFill>
                <a:latin typeface="Gotham-Light"/>
                <a:ea typeface="ＭＳ Ｐゴシック" charset="-128"/>
                <a:cs typeface="Gotham-Light"/>
              </a:rPr>
              <a:t>iOS</a:t>
            </a:r>
            <a:r>
              <a:rPr lang="en-US" sz="1800" dirty="0">
                <a:solidFill>
                  <a:srgbClr val="000000"/>
                </a:solidFill>
                <a:latin typeface="Gotham-Light"/>
                <a:ea typeface="ＭＳ Ｐゴシック" charset="-128"/>
                <a:cs typeface="Gotham-Light"/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950284" y="4475315"/>
            <a:ext cx="3086968" cy="6252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Gotham-Light"/>
                <a:cs typeface="Gotham-Light"/>
              </a:rPr>
              <a:t>Custom UX</a:t>
            </a:r>
            <a:endParaRPr lang="en-US" sz="1800" dirty="0">
              <a:latin typeface="Gotham-Light"/>
              <a:cs typeface="Gotham-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1246" y="4014555"/>
            <a:ext cx="409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otham-Light"/>
                <a:cs typeface="Gotham-Light"/>
              </a:rPr>
              <a:t>4 different SDKs and points of integration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" name="Elbow Connector 2"/>
          <p:cNvCxnSpPr>
            <a:stCxn id="23" idx="2"/>
            <a:endCxn id="10" idx="1"/>
          </p:cNvCxnSpPr>
          <p:nvPr/>
        </p:nvCxnSpPr>
        <p:spPr>
          <a:xfrm rot="16200000" flipH="1">
            <a:off x="3279057" y="3510580"/>
            <a:ext cx="1189817" cy="2813320"/>
          </a:xfrm>
          <a:prstGeom prst="bentConnector2">
            <a:avLst/>
          </a:prstGeom>
          <a:ln w="3175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3" idx="2"/>
            <a:endCxn id="9" idx="1"/>
          </p:cNvCxnSpPr>
          <p:nvPr/>
        </p:nvCxnSpPr>
        <p:spPr>
          <a:xfrm rot="16200000" flipH="1">
            <a:off x="2946906" y="3842731"/>
            <a:ext cx="1850217" cy="2809418"/>
          </a:xfrm>
          <a:prstGeom prst="bentConnector2">
            <a:avLst/>
          </a:prstGeom>
          <a:ln w="3175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3" idx="2"/>
            <a:endCxn id="8" idx="1"/>
          </p:cNvCxnSpPr>
          <p:nvPr/>
        </p:nvCxnSpPr>
        <p:spPr>
          <a:xfrm rot="16200000" flipH="1">
            <a:off x="2615704" y="4173933"/>
            <a:ext cx="2510618" cy="2807416"/>
          </a:xfrm>
          <a:prstGeom prst="bentConnector2">
            <a:avLst/>
          </a:prstGeom>
          <a:ln w="3175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3" idx="2"/>
            <a:endCxn id="7" idx="1"/>
          </p:cNvCxnSpPr>
          <p:nvPr/>
        </p:nvCxnSpPr>
        <p:spPr>
          <a:xfrm rot="16200000" flipH="1">
            <a:off x="2274734" y="4514903"/>
            <a:ext cx="3188656" cy="2803514"/>
          </a:xfrm>
          <a:prstGeom prst="bentConnector2">
            <a:avLst/>
          </a:prstGeom>
          <a:ln w="3175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8" idx="2"/>
            <a:endCxn id="20" idx="3"/>
          </p:cNvCxnSpPr>
          <p:nvPr/>
        </p:nvCxnSpPr>
        <p:spPr>
          <a:xfrm rot="5400000">
            <a:off x="12284206" y="4183498"/>
            <a:ext cx="2063247" cy="2549323"/>
          </a:xfrm>
          <a:prstGeom prst="bentConnector2">
            <a:avLst/>
          </a:prstGeom>
          <a:ln w="3175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09056" y="4118197"/>
            <a:ext cx="4362868" cy="30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otham-Light"/>
                <a:cs typeface="Gotham-Light"/>
              </a:rPr>
              <a:t>1 SDK that provides support for all 4 functions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1516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7327564" cy="10832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algn="l" defTabSz="773113" fontAlgn="base">
              <a:spcAft>
                <a:spcPct val="0"/>
              </a:spcAft>
            </a:pPr>
            <a:r>
              <a:rPr lang="en-US" sz="3600" dirty="0" smtClean="0">
                <a:solidFill>
                  <a:srgbClr val="0F89C9"/>
                </a:solidFill>
                <a:latin typeface="Gotham-Book"/>
                <a:ea typeface="ＭＳ Ｐゴシック" charset="-128"/>
                <a:cs typeface="Gotham-Book"/>
              </a:rPr>
              <a:t>High level architectural view of BC SDKs’ fit within the device software</a:t>
            </a:r>
            <a:endParaRPr lang="en-US" sz="3600" dirty="0">
              <a:solidFill>
                <a:srgbClr val="0F89C9"/>
              </a:solidFill>
              <a:latin typeface="Gotham-Book"/>
              <a:ea typeface="ＭＳ Ｐゴシック" charset="-128"/>
              <a:cs typeface="Gotham-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93725" y="9242425"/>
            <a:ext cx="676275" cy="519113"/>
          </a:xfrm>
        </p:spPr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794458" y="1140376"/>
            <a:ext cx="8334289" cy="7947716"/>
            <a:chOff x="8794458" y="1140376"/>
            <a:chExt cx="8334289" cy="7947716"/>
          </a:xfrm>
        </p:grpSpPr>
        <p:sp>
          <p:nvSpPr>
            <p:cNvPr id="2" name="Rectangle 1"/>
            <p:cNvSpPr/>
            <p:nvPr/>
          </p:nvSpPr>
          <p:spPr>
            <a:xfrm>
              <a:off x="8794458" y="3297331"/>
              <a:ext cx="77828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latin typeface="Calibri"/>
                  <a:cs typeface="Calibri"/>
                </a:rPr>
                <a:t>BrightcoveVideoView</a:t>
              </a:r>
              <a:r>
                <a:rPr lang="en-US" sz="1800" dirty="0">
                  <a:latin typeface="Calibri"/>
                  <a:cs typeface="Calibri"/>
                </a:rPr>
                <a:t> </a:t>
              </a:r>
              <a:r>
                <a:rPr lang="en-US" sz="1800" dirty="0" smtClean="0">
                  <a:latin typeface="Gotham-Light"/>
                  <a:cs typeface="Gotham-Light"/>
                </a:rPr>
                <a:t>replaces the native Android </a:t>
              </a:r>
              <a:r>
                <a:rPr lang="en-US" sz="1800" dirty="0" err="1" smtClean="0">
                  <a:latin typeface="Calibri"/>
                  <a:cs typeface="Calibri"/>
                </a:rPr>
                <a:t>VideoView</a:t>
              </a:r>
              <a:endParaRPr lang="en-US" sz="1800" dirty="0" smtClean="0">
                <a:latin typeface="Calibri"/>
                <a:cs typeface="Calibri"/>
              </a:endParaRPr>
            </a:p>
            <a:p>
              <a:r>
                <a:rPr lang="en-US" sz="1800" dirty="0" err="1" smtClean="0">
                  <a:latin typeface="Calibri"/>
                  <a:cs typeface="Calibri"/>
                </a:rPr>
                <a:t>BrightcoveVideoView</a:t>
              </a:r>
              <a:r>
                <a:rPr lang="en-US" sz="1800" dirty="0" smtClean="0">
                  <a:latin typeface="Gotham-Light"/>
                  <a:cs typeface="Gotham-Light"/>
                </a:rPr>
                <a:t> is a system level alternative to the </a:t>
              </a:r>
              <a:r>
                <a:rPr lang="en-US" sz="1800" dirty="0" err="1" smtClean="0">
                  <a:latin typeface="Calibri"/>
                  <a:cs typeface="Calibri"/>
                </a:rPr>
                <a:t>BrightcovePlayer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24465" y="8349428"/>
              <a:ext cx="700428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Using the BC Player in the SDK auto updates BC analytics in the VC</a:t>
              </a:r>
              <a:endParaRPr lang="en-US" sz="1400" dirty="0" smtClean="0">
                <a:latin typeface="Gotham-Light"/>
                <a:cs typeface="Gotham-Ligh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Data collection API may be used to send analytics data to VC without using the BC Player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/>
            <a:srcRect l="50602"/>
            <a:stretch/>
          </p:blipFill>
          <p:spPr>
            <a:xfrm>
              <a:off x="12150452" y="1140376"/>
              <a:ext cx="1299907" cy="183300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12223577" y="7033096"/>
              <a:ext cx="2389986" cy="338554"/>
            </a:xfrm>
            <a:prstGeom prst="rect">
              <a:avLst/>
            </a:prstGeom>
            <a:solidFill>
              <a:srgbClr val="33CC66"/>
            </a:solidFill>
            <a:ln w="28575" cmpd="sng"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535353"/>
                  </a:solidFill>
                  <a:latin typeface="Gotham-Light"/>
                  <a:cs typeface="Gotham-Light"/>
                </a:rPr>
                <a:t>BrightcoveVideoView</a:t>
              </a:r>
              <a:endParaRPr lang="en-US" sz="1600" dirty="0">
                <a:solidFill>
                  <a:srgbClr val="535353"/>
                </a:solidFill>
                <a:latin typeface="Gotham-Light"/>
                <a:cs typeface="Gotham-Light"/>
              </a:endParaRPr>
            </a:p>
          </p:txBody>
        </p:sp>
        <p:cxnSp>
          <p:nvCxnSpPr>
            <p:cNvPr id="46" name="Elbow Connector 45"/>
            <p:cNvCxnSpPr>
              <a:stCxn id="44" idx="2"/>
              <a:endCxn id="11" idx="1"/>
            </p:cNvCxnSpPr>
            <p:nvPr/>
          </p:nvCxnSpPr>
          <p:spPr>
            <a:xfrm rot="16200000" flipH="1">
              <a:off x="13327574" y="7462645"/>
              <a:ext cx="521396" cy="339405"/>
            </a:xfrm>
            <a:prstGeom prst="bent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1108681" y="6142756"/>
              <a:ext cx="1794952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MediaController</a:t>
              </a:r>
              <a:endParaRPr lang="en-US" sz="24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951556" y="5111792"/>
              <a:ext cx="1925449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BrightcovePlayer</a:t>
              </a:r>
              <a:endParaRPr lang="en-US" sz="1600" dirty="0">
                <a:solidFill>
                  <a:srgbClr val="535353"/>
                </a:solidFill>
                <a:latin typeface="Gotham-Light"/>
                <a:cs typeface="Gotham-Light"/>
              </a:endParaRPr>
            </a:p>
          </p:txBody>
        </p:sp>
        <p:cxnSp>
          <p:nvCxnSpPr>
            <p:cNvPr id="60" name="Elbow Connector 59"/>
            <p:cNvCxnSpPr>
              <a:stCxn id="59" idx="2"/>
              <a:endCxn id="48" idx="1"/>
            </p:cNvCxnSpPr>
            <p:nvPr/>
          </p:nvCxnSpPr>
          <p:spPr>
            <a:xfrm rot="16200000" flipH="1">
              <a:off x="10580638" y="5783989"/>
              <a:ext cx="861687" cy="1944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8" idx="2"/>
              <a:endCxn id="44" idx="1"/>
            </p:cNvCxnSpPr>
            <p:nvPr/>
          </p:nvCxnSpPr>
          <p:spPr>
            <a:xfrm rot="16200000" flipH="1">
              <a:off x="11754336" y="6733131"/>
              <a:ext cx="721063" cy="21742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59" idx="3"/>
              <a:endCxn id="70" idx="1"/>
            </p:cNvCxnSpPr>
            <p:nvPr/>
          </p:nvCxnSpPr>
          <p:spPr>
            <a:xfrm>
              <a:off x="11877005" y="5281069"/>
              <a:ext cx="610996" cy="28567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2488001" y="5397471"/>
              <a:ext cx="1500307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EventLogger</a:t>
              </a:r>
              <a:endParaRPr lang="en-US" sz="2400" dirty="0"/>
            </a:p>
          </p:txBody>
        </p:sp>
        <p:cxnSp>
          <p:nvCxnSpPr>
            <p:cNvPr id="89" name="Straight Arrow Connector 88"/>
            <p:cNvCxnSpPr>
              <a:stCxn id="44" idx="3"/>
              <a:endCxn id="91" idx="1"/>
            </p:cNvCxnSpPr>
            <p:nvPr/>
          </p:nvCxnSpPr>
          <p:spPr>
            <a:xfrm>
              <a:off x="14613563" y="7202373"/>
              <a:ext cx="287206" cy="113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4900769" y="7034229"/>
              <a:ext cx="1518979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535353"/>
                  </a:solidFill>
                  <a:latin typeface="Gotham-Light"/>
                  <a:cs typeface="Gotham-Light"/>
                </a:rPr>
                <a:t>EventEmitter</a:t>
              </a:r>
              <a:endParaRPr lang="en-US" sz="1600" dirty="0">
                <a:solidFill>
                  <a:srgbClr val="535353"/>
                </a:solidFill>
                <a:latin typeface="Gotham-Light"/>
                <a:cs typeface="Gotham-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938268" y="4217818"/>
              <a:ext cx="1502359" cy="338554"/>
            </a:xfrm>
            <a:prstGeom prst="rect">
              <a:avLst/>
            </a:prstGeom>
            <a:solidFill>
              <a:srgbClr val="F6FFC2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Android App</a:t>
              </a:r>
              <a:endParaRPr lang="en-US" sz="2400" dirty="0"/>
            </a:p>
          </p:txBody>
        </p:sp>
        <p:cxnSp>
          <p:nvCxnSpPr>
            <p:cNvPr id="50" name="Elbow Connector 49"/>
            <p:cNvCxnSpPr>
              <a:stCxn id="47" idx="2"/>
              <a:endCxn id="59" idx="1"/>
            </p:cNvCxnSpPr>
            <p:nvPr/>
          </p:nvCxnSpPr>
          <p:spPr>
            <a:xfrm rot="16200000" flipH="1">
              <a:off x="9458154" y="4787666"/>
              <a:ext cx="724697" cy="262108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13757975" y="7690208"/>
              <a:ext cx="2733958" cy="4056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Gotham-Light"/>
                  <a:cs typeface="Gotham-Light"/>
                </a:rPr>
                <a:t>Presents video on screen</a:t>
              </a:r>
              <a:endParaRPr lang="en-US" sz="1600" dirty="0">
                <a:solidFill>
                  <a:srgbClr val="000000"/>
                </a:solidFill>
                <a:latin typeface="Gotham-Light"/>
                <a:cs typeface="Gotham-Ligh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9444" y="1325094"/>
            <a:ext cx="8387610" cy="7681460"/>
            <a:chOff x="107782" y="1307456"/>
            <a:chExt cx="8387610" cy="7681460"/>
          </a:xfrm>
        </p:grpSpPr>
        <p:sp>
          <p:nvSpPr>
            <p:cNvPr id="4" name="Rectangle 3"/>
            <p:cNvSpPr/>
            <p:nvPr/>
          </p:nvSpPr>
          <p:spPr>
            <a:xfrm>
              <a:off x="107782" y="2918942"/>
              <a:ext cx="1035975" cy="338554"/>
            </a:xfrm>
            <a:prstGeom prst="rect">
              <a:avLst/>
            </a:prstGeom>
            <a:solidFill>
              <a:srgbClr val="F6FFC2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iOS</a:t>
              </a:r>
              <a:r>
                <a:rPr lang="en-US" sz="16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 App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33698" y="4269675"/>
              <a:ext cx="2756240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BCOVPlayerSDKManager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0692" y="7437942"/>
              <a:ext cx="1696463" cy="338554"/>
            </a:xfrm>
            <a:prstGeom prst="rect">
              <a:avLst/>
            </a:prstGeom>
            <a:solidFill>
              <a:srgbClr val="F6FFC2"/>
            </a:solidFill>
            <a:ln w="28575" cmpd="sng"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AVPlayerLayer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414" y="8242001"/>
              <a:ext cx="1070600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Gotham-Light"/>
                  <a:cs typeface="Gotham-Light"/>
                </a:rPr>
                <a:t>native code</a:t>
              </a:r>
              <a:endParaRPr lang="en-US" sz="1200" dirty="0">
                <a:latin typeface="Gotham-Light"/>
                <a:cs typeface="Gotham-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5135" y="3544240"/>
              <a:ext cx="1755762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View Controller</a:t>
              </a:r>
              <a:endParaRPr lang="en-US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0193" y="5019759"/>
              <a:ext cx="2732438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BCOVPlaybackController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98242" y="5637512"/>
              <a:ext cx="686136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535353"/>
                  </a:solidFill>
                  <a:latin typeface="Gotham-Light"/>
                  <a:cs typeface="Gotham-Light"/>
                </a:rPr>
                <a:t>View 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55192" y="6551412"/>
              <a:ext cx="898297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UIView</a:t>
              </a:r>
              <a:r>
                <a:rPr lang="en-US" sz="16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 </a:t>
              </a:r>
              <a:endParaRPr lang="en-US" sz="2400" dirty="0"/>
            </a:p>
          </p:txBody>
        </p:sp>
        <p:cxnSp>
          <p:nvCxnSpPr>
            <p:cNvPr id="18" name="Elbow Connector 17"/>
            <p:cNvCxnSpPr>
              <a:stCxn id="4" idx="2"/>
              <a:endCxn id="12" idx="1"/>
            </p:cNvCxnSpPr>
            <p:nvPr/>
          </p:nvCxnSpPr>
          <p:spPr>
            <a:xfrm rot="16200000" flipH="1">
              <a:off x="507442" y="3375823"/>
              <a:ext cx="456021" cy="219365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2" idx="2"/>
              <a:endCxn id="7" idx="1"/>
            </p:cNvCxnSpPr>
            <p:nvPr/>
          </p:nvCxnSpPr>
          <p:spPr>
            <a:xfrm rot="16200000" flipH="1">
              <a:off x="1550278" y="4055532"/>
              <a:ext cx="556158" cy="21068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3" idx="2"/>
              <a:endCxn id="14" idx="1"/>
            </p:cNvCxnSpPr>
            <p:nvPr/>
          </p:nvCxnSpPr>
          <p:spPr>
            <a:xfrm rot="16200000" flipH="1">
              <a:off x="3183089" y="5491636"/>
              <a:ext cx="448476" cy="18183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7" idx="2"/>
              <a:endCxn id="13" idx="0"/>
            </p:cNvCxnSpPr>
            <p:nvPr/>
          </p:nvCxnSpPr>
          <p:spPr>
            <a:xfrm>
              <a:off x="3311818" y="4608229"/>
              <a:ext cx="4594" cy="4115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4" idx="2"/>
              <a:endCxn id="15" idx="1"/>
            </p:cNvCxnSpPr>
            <p:nvPr/>
          </p:nvCxnSpPr>
          <p:spPr>
            <a:xfrm rot="16200000" flipH="1">
              <a:off x="3575940" y="6241436"/>
              <a:ext cx="744623" cy="21388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5" idx="2"/>
              <a:endCxn id="8" idx="1"/>
            </p:cNvCxnSpPr>
            <p:nvPr/>
          </p:nvCxnSpPr>
          <p:spPr>
            <a:xfrm rot="16200000" flipH="1">
              <a:off x="4258890" y="7135416"/>
              <a:ext cx="717253" cy="226351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8" idx="2"/>
              <a:endCxn id="52" idx="1"/>
            </p:cNvCxnSpPr>
            <p:nvPr/>
          </p:nvCxnSpPr>
          <p:spPr>
            <a:xfrm rot="16200000" flipH="1">
              <a:off x="5482790" y="7872630"/>
              <a:ext cx="374778" cy="182510"/>
            </a:xfrm>
            <a:prstGeom prst="bent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24398" y="8711917"/>
              <a:ext cx="1210588" cy="276999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Gotham-Light"/>
                  <a:cs typeface="Gotham-Light"/>
                </a:rPr>
                <a:t>BC SDK code</a:t>
              </a:r>
              <a:endParaRPr lang="en-US" sz="1200" dirty="0">
                <a:latin typeface="Gotham-Light"/>
                <a:cs typeface="Gotham-Light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384" t="1102" r="49122" b="-1102"/>
            <a:stretch/>
          </p:blipFill>
          <p:spPr>
            <a:xfrm>
              <a:off x="3288861" y="1307456"/>
              <a:ext cx="1144479" cy="1578822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4027625" y="3609060"/>
              <a:ext cx="38571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Entry point to the BC Player SDK for </a:t>
              </a:r>
              <a:r>
                <a:rPr lang="en-US" sz="14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iOS</a:t>
              </a:r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 </a:t>
              </a:r>
              <a:endParaRPr lang="en-US" sz="1400" dirty="0"/>
            </a:p>
          </p:txBody>
        </p:sp>
        <p:cxnSp>
          <p:nvCxnSpPr>
            <p:cNvPr id="51" name="Curved Connector 50"/>
            <p:cNvCxnSpPr>
              <a:stCxn id="49" idx="2"/>
              <a:endCxn id="7" idx="3"/>
            </p:cNvCxnSpPr>
            <p:nvPr/>
          </p:nvCxnSpPr>
          <p:spPr>
            <a:xfrm rot="5400000">
              <a:off x="5062001" y="3544775"/>
              <a:ext cx="522115" cy="1266239"/>
            </a:xfrm>
            <a:prstGeom prst="curved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310813" y="4628279"/>
              <a:ext cx="7435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create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83448" y="7085149"/>
              <a:ext cx="2487654" cy="338554"/>
            </a:xfrm>
            <a:prstGeom prst="rect">
              <a:avLst/>
            </a:prstGeom>
            <a:solidFill>
              <a:srgbClr val="33CC66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rgbClr val="535353"/>
                  </a:solidFill>
                  <a:latin typeface="Gotham-Light"/>
                  <a:cs typeface="Gotham-Light"/>
                </a:rPr>
                <a:t>BCOVPlaybackSession</a:t>
              </a:r>
              <a:endParaRPr lang="en-US" sz="2400" dirty="0"/>
            </a:p>
          </p:txBody>
        </p:sp>
        <p:cxnSp>
          <p:nvCxnSpPr>
            <p:cNvPr id="74" name="Elbow Connector 73"/>
            <p:cNvCxnSpPr>
              <a:stCxn id="13" idx="2"/>
              <a:endCxn id="73" idx="1"/>
            </p:cNvCxnSpPr>
            <p:nvPr/>
          </p:nvCxnSpPr>
          <p:spPr>
            <a:xfrm rot="5400000">
              <a:off x="1251874" y="5189887"/>
              <a:ext cx="1896113" cy="2232964"/>
            </a:xfrm>
            <a:prstGeom prst="bentConnector4">
              <a:avLst>
                <a:gd name="adj1" fmla="val 45536"/>
                <a:gd name="adj2" fmla="val 110238"/>
              </a:avLst>
            </a:prstGeom>
            <a:ln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534672" y="5925339"/>
              <a:ext cx="112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delegation</a:t>
              </a:r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568142" y="7018557"/>
              <a:ext cx="5950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view</a:t>
              </a:r>
              <a:endParaRPr lang="en-US" dirty="0"/>
            </a:p>
          </p:txBody>
        </p:sp>
        <p:cxnSp>
          <p:nvCxnSpPr>
            <p:cNvPr id="80" name="Elbow Connector 79"/>
            <p:cNvCxnSpPr>
              <a:stCxn id="73" idx="3"/>
              <a:endCxn id="8" idx="1"/>
            </p:cNvCxnSpPr>
            <p:nvPr/>
          </p:nvCxnSpPr>
          <p:spPr>
            <a:xfrm>
              <a:off x="3571102" y="7254426"/>
              <a:ext cx="1159590" cy="352793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71748" y="7394882"/>
              <a:ext cx="3044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535353"/>
                  </a:solidFill>
                  <a:latin typeface="Gotham-Light"/>
                  <a:cs typeface="Gotham-Light"/>
                </a:rPr>
                <a:t>Metadata, prepare and playback</a:t>
              </a:r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761434" y="7948436"/>
              <a:ext cx="2733958" cy="4056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Gotham-Light"/>
                  <a:cs typeface="Gotham-Light"/>
                </a:rPr>
                <a:t>Presents video on screen</a:t>
              </a:r>
              <a:endParaRPr lang="en-US" sz="1600" dirty="0">
                <a:solidFill>
                  <a:srgbClr val="000000"/>
                </a:solidFill>
                <a:latin typeface="Gotham-Light"/>
                <a:cs typeface="Gotham-Light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816196" y="8483138"/>
            <a:ext cx="7004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535353"/>
                </a:solidFill>
                <a:latin typeface="Gotham-Light"/>
                <a:cs typeface="Gotham-Light"/>
              </a:rPr>
              <a:t>BC fundamentally uses the AV foundation.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535353"/>
                </a:solidFill>
                <a:latin typeface="Gotham-Light"/>
                <a:cs typeface="Gotham-Light"/>
              </a:rPr>
              <a:t>HLS support is whatever is made available by the AV foundation.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106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6600" dirty="0" smtClean="0"/>
              <a:t>Understanding the iOS SDK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189943"/>
            <a:ext cx="866378" cy="54151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89BD15-BC77-46D6-86B9-64976AF1A8F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93889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Limiting Response </a:t>
            </a:r>
            <a:r>
              <a:rPr lang="en-US" dirty="0" smtClean="0">
                <a:latin typeface="Arial" charset="0"/>
                <a:ea typeface="ＭＳ Ｐゴシック" charset="0"/>
              </a:rPr>
              <a:t>Size by field name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541338" y="1911357"/>
            <a:ext cx="15878176" cy="6202363"/>
          </a:xfrm>
        </p:spPr>
        <p:txBody>
          <a:bodyPr/>
          <a:lstStyle/>
          <a:p>
            <a:r>
              <a:rPr lang="en-US" sz="2900" dirty="0" smtClean="0">
                <a:latin typeface="Arial" charset="0"/>
                <a:ea typeface="ＭＳ Ｐゴシック" charset="0"/>
              </a:rPr>
              <a:t>Reasons to limit response size</a:t>
            </a:r>
          </a:p>
          <a:p>
            <a:pPr lvl="1"/>
            <a:r>
              <a:rPr lang="en-US" sz="2900" dirty="0" smtClean="0">
                <a:latin typeface="Arial" charset="0"/>
                <a:ea typeface="ＭＳ Ｐゴシック" charset="0"/>
              </a:rPr>
              <a:t>Less </a:t>
            </a:r>
            <a:r>
              <a:rPr lang="en-US" sz="2900" dirty="0">
                <a:latin typeface="Arial" charset="0"/>
                <a:ea typeface="ＭＳ Ｐゴシック" charset="0"/>
              </a:rPr>
              <a:t>bandwidth, better performance</a:t>
            </a:r>
          </a:p>
          <a:p>
            <a:pPr lvl="1"/>
            <a:r>
              <a:rPr lang="en-US" sz="2900" dirty="0" smtClean="0">
                <a:latin typeface="Arial" charset="0"/>
                <a:ea typeface="ＭＳ Ｐゴシック" charset="0"/>
              </a:rPr>
              <a:t>Only </a:t>
            </a:r>
            <a:r>
              <a:rPr lang="en-US" sz="2900" dirty="0">
                <a:latin typeface="Arial" charset="0"/>
                <a:ea typeface="ＭＳ Ｐゴシック" charset="0"/>
              </a:rPr>
              <a:t>request the metadata you need</a:t>
            </a:r>
            <a:endParaRPr lang="en-US" sz="2900" dirty="0" smtClean="0">
              <a:latin typeface="Arial" charset="0"/>
              <a:ea typeface="ＭＳ Ｐゴシック" charset="0"/>
            </a:endParaRP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Limit response size by using the </a:t>
            </a:r>
            <a:r>
              <a:rPr lang="en-US" sz="2900" dirty="0" err="1" smtClean="0">
                <a:latin typeface="Arial" charset="0"/>
                <a:ea typeface="ＭＳ Ｐゴシック" charset="0"/>
              </a:rPr>
              <a:t>video_fields</a:t>
            </a:r>
            <a:r>
              <a:rPr lang="en-US" sz="2900" dirty="0" smtClean="0">
                <a:latin typeface="Arial" charset="0"/>
                <a:ea typeface="ＭＳ Ｐゴシック" charset="0"/>
              </a:rPr>
              <a:t> parameter</a:t>
            </a:r>
          </a:p>
          <a:p>
            <a:pPr lvl="1"/>
            <a:r>
              <a:rPr lang="en-US" sz="2900" dirty="0" smtClean="0">
                <a:latin typeface="Arial" charset="0"/>
                <a:ea typeface="ＭＳ Ｐゴシック" charset="0"/>
              </a:rPr>
              <a:t>A comma separated list of fields to include in the response data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Syntax</a:t>
            </a:r>
          </a:p>
          <a:p>
            <a:pPr lvl="1"/>
            <a:r>
              <a:rPr lang="en-US" sz="2900" dirty="0" err="1" smtClean="0">
                <a:latin typeface="Source Code Pro"/>
                <a:ea typeface="ＭＳ Ｐゴシック" charset="0"/>
                <a:cs typeface="Source Code Pro"/>
              </a:rPr>
              <a:t>video_fields</a:t>
            </a:r>
            <a:r>
              <a:rPr lang="en-US" sz="2900" dirty="0">
                <a:latin typeface="Source Code Pro"/>
                <a:ea typeface="ＭＳ Ｐゴシック" charset="0"/>
                <a:cs typeface="Source Code Pro"/>
              </a:rPr>
              <a:t>=</a:t>
            </a:r>
            <a:r>
              <a:rPr lang="en-US" sz="2900" dirty="0" err="1">
                <a:latin typeface="Source Code Pro"/>
                <a:ea typeface="ＭＳ Ｐゴシック" charset="0"/>
                <a:cs typeface="Source Code Pro"/>
              </a:rPr>
              <a:t>id,name</a:t>
            </a:r>
            <a:r>
              <a:rPr lang="en-US" sz="2900" dirty="0">
                <a:latin typeface="Source Code Pro"/>
                <a:ea typeface="ＭＳ Ｐゴシック" charset="0"/>
                <a:cs typeface="Source Code Pro"/>
              </a:rPr>
              <a:t>,…</a:t>
            </a:r>
          </a:p>
          <a:p>
            <a:pPr lvl="1"/>
            <a:r>
              <a:rPr lang="en-US" sz="2900" dirty="0" err="1">
                <a:latin typeface="Source Code Pro"/>
                <a:ea typeface="ＭＳ Ｐゴシック" charset="0"/>
                <a:cs typeface="Source Code Pro"/>
              </a:rPr>
              <a:t>playlist_fields</a:t>
            </a:r>
            <a:r>
              <a:rPr lang="en-US" sz="2900" dirty="0">
                <a:latin typeface="Source Code Pro"/>
                <a:ea typeface="ＭＳ Ｐゴシック" charset="0"/>
                <a:cs typeface="Source Code Pro"/>
              </a:rPr>
              <a:t>=</a:t>
            </a:r>
            <a:r>
              <a:rPr lang="en-US" sz="2900" dirty="0" err="1">
                <a:latin typeface="Source Code Pro"/>
                <a:ea typeface="ＭＳ Ｐゴシック" charset="0"/>
                <a:cs typeface="Source Code Pro"/>
              </a:rPr>
              <a:t>id,name</a:t>
            </a:r>
            <a:r>
              <a:rPr lang="en-US" sz="2900" dirty="0">
                <a:latin typeface="Source Code Pro"/>
                <a:ea typeface="ＭＳ Ｐゴシック" charset="0"/>
                <a:cs typeface="Source Code Pro"/>
              </a:rPr>
              <a:t>,…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Some </a:t>
            </a:r>
            <a:r>
              <a:rPr lang="en-US" sz="2900" dirty="0">
                <a:latin typeface="Arial" charset="0"/>
                <a:ea typeface="ＭＳ Ｐゴシック" charset="0"/>
              </a:rPr>
              <a:t>data fields are only returned when specifically requested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315869" y="9189943"/>
            <a:ext cx="866378" cy="5415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52863" tIns="76432" rIns="152863" bIns="76432"/>
          <a:lstStyle/>
          <a:p>
            <a:pPr eaLnBrk="0" hangingPunct="0">
              <a:defRPr/>
            </a:pPr>
            <a:fld id="{1BD3BB7B-F997-4B7C-BCBE-A063D59C732E}" type="slidenum">
              <a:rPr lang="en-US" sz="1500" b="1">
                <a:solidFill>
                  <a:srgbClr val="7B7B7B"/>
                </a:solidFill>
                <a:ea typeface="ＭＳ Ｐゴシック" pitchFamily="34" charset="-128"/>
                <a:cs typeface="+mn-cs"/>
              </a:rPr>
              <a:pPr eaLnBrk="0" hangingPunct="0">
                <a:defRPr/>
              </a:pPr>
              <a:t>13</a:t>
            </a:fld>
            <a:endParaRPr lang="en-US" sz="1500" b="1" dirty="0">
              <a:solidFill>
                <a:srgbClr val="7B7B7B"/>
              </a:solidFill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72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Slide Number Placeholder 3"/>
          <p:cNvSpPr txBox="1">
            <a:spLocks noGrp="1"/>
          </p:cNvSpPr>
          <p:nvPr/>
        </p:nvSpPr>
        <p:spPr bwMode="auto">
          <a:xfrm>
            <a:off x="315869" y="9189943"/>
            <a:ext cx="866378" cy="5415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52863" tIns="76432" rIns="152863" bIns="76432"/>
          <a:lstStyle/>
          <a:p>
            <a:pPr eaLnBrk="0" hangingPunct="0">
              <a:defRPr/>
            </a:pPr>
            <a:fld id="{1BD3BB7B-F997-4B7C-BCBE-A063D59C732E}" type="slidenum">
              <a:rPr lang="en-US" sz="1500" b="1">
                <a:solidFill>
                  <a:srgbClr val="7B7B7B"/>
                </a:solidFill>
                <a:ea typeface="ＭＳ Ｐゴシック" pitchFamily="34" charset="-128"/>
                <a:cs typeface="+mn-cs"/>
              </a:rPr>
              <a:pPr eaLnBrk="0" hangingPunct="0">
                <a:defRPr/>
              </a:pPr>
              <a:t>14</a:t>
            </a:fld>
            <a:endParaRPr lang="en-US" sz="1500" b="1" dirty="0">
              <a:solidFill>
                <a:srgbClr val="7B7B7B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 5: Limiting Response Size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7167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Topics review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1266" name="Content Placeholder 5"/>
          <p:cNvSpPr>
            <a:spLocks noGrp="1"/>
          </p:cNvSpPr>
          <p:nvPr>
            <p:ph idx="1"/>
          </p:nvPr>
        </p:nvSpPr>
        <p:spPr>
          <a:xfrm>
            <a:off x="541338" y="1911357"/>
            <a:ext cx="15878176" cy="6202363"/>
          </a:xfrm>
        </p:spPr>
        <p:txBody>
          <a:bodyPr/>
          <a:lstStyle/>
          <a:p>
            <a:r>
              <a:rPr lang="en-US" sz="2900" dirty="0" smtClean="0">
                <a:latin typeface="Arial" charset="0"/>
                <a:ea typeface="ＭＳ Ｐゴシック" charset="0"/>
              </a:rPr>
              <a:t>Introducing the Course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Setting Up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Understanding the Media API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Using Read Methods (Constructing requests, parsing returned data)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Controlling Responses (Limiting response size, sorting and paging)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Using Write Methods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Using Server-Side Calls</a:t>
            </a:r>
            <a:endParaRPr lang="en-US" sz="2900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15</a:t>
            </a:fld>
            <a:endParaRPr lang="en-US" sz="1500" b="1" dirty="0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67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956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Agenda</a:t>
            </a:r>
          </a:p>
        </p:txBody>
      </p:sp>
      <p:sp>
        <p:nvSpPr>
          <p:cNvPr id="11266" name="Content Placeholder 5"/>
          <p:cNvSpPr>
            <a:spLocks noGrp="1"/>
          </p:cNvSpPr>
          <p:nvPr>
            <p:ph idx="1"/>
          </p:nvPr>
        </p:nvSpPr>
        <p:spPr>
          <a:xfrm>
            <a:off x="541338" y="1911357"/>
            <a:ext cx="15878176" cy="6202363"/>
          </a:xfrm>
        </p:spPr>
        <p:txBody>
          <a:bodyPr/>
          <a:lstStyle/>
          <a:p>
            <a:r>
              <a:rPr lang="en-US" sz="2900" dirty="0" smtClean="0">
                <a:latin typeface="Arial" charset="0"/>
                <a:ea typeface="ＭＳ Ｐゴシック" charset="0"/>
              </a:rPr>
              <a:t>Introducing the Course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Overview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Understanding the iOS SDK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QuickStart for iOS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Understanding the Android SDK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QuickStart for Android</a:t>
            </a:r>
          </a:p>
        </p:txBody>
      </p:sp>
      <p:sp>
        <p:nvSpPr>
          <p:cNvPr id="4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2</a:t>
            </a:fld>
            <a:endParaRPr lang="en-US" sz="1500" b="1" dirty="0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67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6600" dirty="0" smtClean="0"/>
              <a:t>Introducing the Course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189943"/>
            <a:ext cx="866378" cy="54151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89BD15-BC77-46D6-86B9-64976AF1A8F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2184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4</a:t>
            </a:fld>
            <a:endParaRPr lang="en-US" sz="1500" b="1" dirty="0">
              <a:solidFill>
                <a:srgbClr val="7B7B7B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What are the mobile sdks?</a:t>
            </a:r>
          </a:p>
        </p:txBody>
      </p:sp>
      <p:sp>
        <p:nvSpPr>
          <p:cNvPr id="15363" name="Content Placeholder 4"/>
          <p:cNvSpPr>
            <a:spLocks noGrp="1"/>
          </p:cNvSpPr>
          <p:nvPr>
            <p:ph idx="1"/>
          </p:nvPr>
        </p:nvSpPr>
        <p:spPr>
          <a:xfrm>
            <a:off x="541338" y="1911350"/>
            <a:ext cx="15878176" cy="6434642"/>
          </a:xfrm>
        </p:spPr>
        <p:txBody>
          <a:bodyPr/>
          <a:lstStyle/>
          <a:p>
            <a:pPr indent="9412">
              <a:lnSpc>
                <a:spcPct val="90000"/>
              </a:lnSpc>
            </a:pPr>
            <a:r>
              <a:rPr lang="en-US" sz="3200" dirty="0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An API for accessing the content and metadata in your </a:t>
            </a:r>
            <a:r>
              <a:rPr lang="en-US" sz="3200" dirty="0" err="1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Brightcove</a:t>
            </a:r>
            <a:r>
              <a:rPr lang="en-US" sz="3200" dirty="0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 account</a:t>
            </a:r>
          </a:p>
          <a:p>
            <a:pPr lvl="1" indent="9412">
              <a:lnSpc>
                <a:spcPct val="90000"/>
              </a:lnSpc>
            </a:pPr>
            <a:r>
              <a:rPr lang="en-US" sz="2800" dirty="0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API (Application Programming Interface)</a:t>
            </a:r>
          </a:p>
          <a:p>
            <a:pPr indent="9412">
              <a:lnSpc>
                <a:spcPct val="90000"/>
              </a:lnSpc>
            </a:pPr>
            <a:r>
              <a:rPr lang="en-US" sz="3200" dirty="0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Read requests </a:t>
            </a:r>
            <a:r>
              <a:rPr lang="en-US" sz="3200" dirty="0" smtClean="0">
                <a:solidFill>
                  <a:srgbClr val="292929"/>
                </a:solidFill>
              </a:rPr>
              <a:t>allow you to search for videos or playlists</a:t>
            </a:r>
            <a:endParaRPr lang="en-US" sz="3200" dirty="0" smtClean="0">
              <a:solidFill>
                <a:srgbClr val="292929"/>
              </a:solidFill>
              <a:latin typeface="Arial" charset="0"/>
              <a:ea typeface="ＭＳ Ｐゴシック" charset="0"/>
            </a:endParaRPr>
          </a:p>
          <a:p>
            <a:pPr indent="9412">
              <a:lnSpc>
                <a:spcPct val="90000"/>
              </a:lnSpc>
            </a:pPr>
            <a:r>
              <a:rPr lang="en-US" sz="3200" dirty="0" smtClean="0">
                <a:solidFill>
                  <a:srgbClr val="23383A"/>
                </a:solidFill>
                <a:latin typeface="Arial" charset="0"/>
                <a:ea typeface="ＭＳ Ｐゴシック" charset="0"/>
              </a:rPr>
              <a:t>Write requests </a:t>
            </a:r>
            <a:r>
              <a:rPr lang="en-US" sz="3200" dirty="0" smtClean="0">
                <a:solidFill>
                  <a:srgbClr val="292929"/>
                </a:solidFill>
              </a:rPr>
              <a:t>allow you to add, update, and delete videos and playlists</a:t>
            </a:r>
            <a:endParaRPr lang="en-US" sz="3200" dirty="0" smtClean="0">
              <a:solidFill>
                <a:srgbClr val="29292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7471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mobile sdks?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Many examples in the Developer Documentation</a:t>
            </a:r>
          </a:p>
          <a:p>
            <a:pPr lvl="1"/>
            <a:r>
              <a:rPr lang="en-US" sz="3200" dirty="0">
                <a:hlinkClick r:id="rId3"/>
              </a:rPr>
              <a:t>http://docs.brightcove.com/en/video-cloud/media/</a:t>
            </a:r>
            <a:r>
              <a:rPr lang="en-US" sz="3200" dirty="0" smtClean="0">
                <a:hlinkClick r:id="rId3"/>
              </a:rPr>
              <a:t>index.html</a:t>
            </a:r>
            <a:r>
              <a:rPr lang="en-US" sz="3200" dirty="0" smtClean="0"/>
              <a:t> </a:t>
            </a:r>
          </a:p>
          <a:p>
            <a:endParaRPr lang="en-US" sz="3200" dirty="0"/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5</a:t>
            </a:fld>
            <a:endParaRPr lang="en-US" sz="1500" b="1" dirty="0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087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who can use the mobile sdks?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541338" y="1911357"/>
            <a:ext cx="15878176" cy="6202363"/>
          </a:xfrm>
        </p:spPr>
        <p:txBody>
          <a:bodyPr/>
          <a:lstStyle/>
          <a:p>
            <a:r>
              <a:rPr lang="en-US" sz="3200" dirty="0" smtClean="0">
                <a:latin typeface="Arial" charset="0"/>
                <a:ea typeface="ＭＳ Ｐゴシック" charset="0"/>
              </a:rPr>
              <a:t>The </a:t>
            </a:r>
            <a:r>
              <a:rPr lang="en-US" sz="3200" dirty="0">
                <a:latin typeface="Arial" charset="0"/>
                <a:ea typeface="ＭＳ Ｐゴシック" charset="0"/>
              </a:rPr>
              <a:t>Media API Read methods are available in the following editions</a:t>
            </a:r>
          </a:p>
          <a:p>
            <a:pPr lvl="1"/>
            <a:r>
              <a:rPr lang="en-US" sz="3200" dirty="0">
                <a:latin typeface="Arial" charset="0"/>
                <a:ea typeface="ＭＳ Ｐゴシック" charset="0"/>
              </a:rPr>
              <a:t>Express 3</a:t>
            </a:r>
          </a:p>
          <a:p>
            <a:pPr lvl="1"/>
            <a:r>
              <a:rPr lang="en-US" sz="3200" dirty="0">
                <a:latin typeface="Arial" charset="0"/>
                <a:ea typeface="ＭＳ Ｐゴシック" charset="0"/>
              </a:rPr>
              <a:t>Professional</a:t>
            </a:r>
          </a:p>
          <a:p>
            <a:pPr lvl="1"/>
            <a:r>
              <a:rPr lang="en-US" sz="3200" dirty="0">
                <a:latin typeface="Arial" charset="0"/>
                <a:ea typeface="ＭＳ Ｐゴシック" charset="0"/>
              </a:rPr>
              <a:t>Enterprise</a:t>
            </a:r>
          </a:p>
          <a:p>
            <a:r>
              <a:rPr lang="en-US" sz="3200" dirty="0">
                <a:latin typeface="Arial" charset="0"/>
                <a:ea typeface="ＭＳ Ｐゴシック" charset="0"/>
              </a:rPr>
              <a:t>The Media API Write methods are available in</a:t>
            </a:r>
          </a:p>
          <a:p>
            <a:pPr lvl="1"/>
            <a:r>
              <a:rPr lang="en-US" sz="3200" dirty="0">
                <a:latin typeface="Arial" charset="0"/>
                <a:ea typeface="ＭＳ Ｐゴシック" charset="0"/>
              </a:rPr>
              <a:t>Professional</a:t>
            </a:r>
          </a:p>
          <a:p>
            <a:pPr lvl="1"/>
            <a:r>
              <a:rPr lang="en-US" sz="3200" dirty="0" smtClean="0">
                <a:latin typeface="Arial" charset="0"/>
                <a:ea typeface="ＭＳ Ｐゴシック" charset="0"/>
              </a:rPr>
              <a:t>Enterprise</a:t>
            </a:r>
          </a:p>
          <a:p>
            <a:r>
              <a:rPr lang="en-US" sz="3200" dirty="0">
                <a:latin typeface="Arial" charset="0"/>
                <a:ea typeface="ＭＳ Ｐゴシック" charset="0"/>
              </a:rPr>
              <a:t>You can use any programming language that than can make HTTP calls to work with the Media API</a:t>
            </a:r>
          </a:p>
          <a:p>
            <a:pPr lvl="1"/>
            <a:r>
              <a:rPr lang="en-US" sz="3200" dirty="0" smtClean="0">
                <a:latin typeface="Arial" charset="0"/>
                <a:ea typeface="ＭＳ Ｐゴシック" charset="0"/>
              </a:rPr>
              <a:t>JavaScript is used in this course</a:t>
            </a:r>
            <a:endParaRPr lang="en-US" sz="3200" dirty="0">
              <a:latin typeface="Arial" charset="0"/>
              <a:ea typeface="ＭＳ Ｐゴシック" charset="0"/>
            </a:endParaRPr>
          </a:p>
          <a:p>
            <a:pPr lvl="1"/>
            <a:endParaRPr lang="en-US" sz="2900" dirty="0">
              <a:latin typeface="Arial" charset="0"/>
              <a:ea typeface="ＭＳ Ｐゴシック" charset="0"/>
            </a:endParaRPr>
          </a:p>
          <a:p>
            <a:endParaRPr lang="en-US" sz="2900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6</a:t>
            </a:fld>
            <a:endParaRPr lang="en-US" sz="1500" b="1" dirty="0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74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1340" y="300045"/>
            <a:ext cx="14724063" cy="144938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course Audience and Prerequisites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541338" y="1911357"/>
            <a:ext cx="15878176" cy="6202363"/>
          </a:xfrm>
        </p:spPr>
        <p:txBody>
          <a:bodyPr/>
          <a:lstStyle/>
          <a:p>
            <a:r>
              <a:rPr lang="en-US" sz="2900" dirty="0" smtClean="0">
                <a:latin typeface="Arial" charset="0"/>
                <a:ea typeface="ＭＳ Ｐゴシック" charset="0"/>
              </a:rPr>
              <a:t>Designed </a:t>
            </a:r>
            <a:r>
              <a:rPr lang="en-US" sz="2900" dirty="0">
                <a:latin typeface="Arial" charset="0"/>
                <a:ea typeface="ＭＳ Ｐゴシック" charset="0"/>
              </a:rPr>
              <a:t>for developers, or project managers who want to understand the capabilities of the Media </a:t>
            </a:r>
            <a:r>
              <a:rPr lang="en-US" sz="2900" dirty="0" smtClean="0">
                <a:latin typeface="Arial" charset="0"/>
                <a:ea typeface="ＭＳ Ｐゴシック" charset="0"/>
              </a:rPr>
              <a:t>API</a:t>
            </a:r>
          </a:p>
          <a:p>
            <a:r>
              <a:rPr lang="en-US" sz="2900" dirty="0" smtClean="0">
                <a:latin typeface="Arial" charset="0"/>
                <a:ea typeface="ＭＳ Ｐゴシック" charset="0"/>
              </a:rPr>
              <a:t>Some knowledge of HTML and some scripting/programming language will allow you to optimally benefit from the course</a:t>
            </a:r>
            <a:endParaRPr lang="en-US" sz="2900" dirty="0">
              <a:latin typeface="Arial" charset="0"/>
              <a:ea typeface="ＭＳ Ｐゴシック" charset="0"/>
            </a:endParaRPr>
          </a:p>
          <a:p>
            <a:endParaRPr lang="en-US" sz="2900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/>
        </p:nvSpPr>
        <p:spPr bwMode="auto">
          <a:xfrm>
            <a:off x="315914" y="9190045"/>
            <a:ext cx="866776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863" tIns="76432" rIns="152863" bIns="76432"/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03B87E-2812-EF44-8908-AEC923A4DD58}" type="slidenum">
              <a:rPr lang="en-US" sz="1500" b="1">
                <a:solidFill>
                  <a:srgbClr val="7B7B7B"/>
                </a:solidFill>
              </a:rPr>
              <a:pPr/>
              <a:t>7</a:t>
            </a:fld>
            <a:endParaRPr lang="en-US" sz="1500" b="1" dirty="0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446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6600" dirty="0" smtClean="0"/>
              <a:t>Overview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189943"/>
            <a:ext cx="866378" cy="54151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89BD15-BC77-46D6-86B9-64976AF1A8F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59026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011260"/>
            <a:ext cx="17327563" cy="14493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0" dirty="0" smtClean="0">
                <a:latin typeface="Gotham-Book"/>
                <a:cs typeface="Gotham-Book"/>
              </a:rPr>
              <a:t>Brightcove Player SDK Support</a:t>
            </a:r>
            <a:endParaRPr lang="en-US" b="0" dirty="0">
              <a:latin typeface="Gotham-Book"/>
              <a:cs typeface="Gotham-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9819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ghtcove_Template_2014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BC936905-C9F8-4FC5-A0C3-325007604883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Produc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Brightcove_corporate_powerpoint_template">
  <a:themeElements>
    <a:clrScheme name="Brightcove Corporate">
      <a:dk1>
        <a:srgbClr val="535353"/>
      </a:dk1>
      <a:lt1>
        <a:srgbClr val="FFFFFF"/>
      </a:lt1>
      <a:dk2>
        <a:srgbClr val="868685"/>
      </a:dk2>
      <a:lt2>
        <a:srgbClr val="E6E6E6"/>
      </a:lt2>
      <a:accent1>
        <a:srgbClr val="DC8700"/>
      </a:accent1>
      <a:accent2>
        <a:srgbClr val="B1CE00"/>
      </a:accent2>
      <a:accent3>
        <a:srgbClr val="D40F7F"/>
      </a:accent3>
      <a:accent4>
        <a:srgbClr val="609CA7"/>
      </a:accent4>
      <a:accent5>
        <a:srgbClr val="999999"/>
      </a:accent5>
      <a:accent6>
        <a:srgbClr val="999999"/>
      </a:accent6>
      <a:hlink>
        <a:srgbClr val="67A5AE"/>
      </a:hlink>
      <a:folHlink>
        <a:srgbClr val="0B636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Brightcove_Template_2014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BC936905-C9F8-4FC5-A0C3-325007604883}"/>
    </a:ext>
  </a:extLst>
</a:theme>
</file>

<file path=ppt/theme/theme6.xml><?xml version="1.0" encoding="utf-8"?>
<a:theme xmlns:a="http://schemas.openxmlformats.org/drawingml/2006/main" name="2_Brightcove_Template_2014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BC936905-C9F8-4FC5-A0C3-325007604883}"/>
    </a:ext>
  </a:extLst>
</a:theme>
</file>

<file path=ppt/theme/theme7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xmlns:a="http://schemas.openxmlformats.org/drawingml/2006/main" name="Brightcove_Template_2014_final.pptx" id="{E6769538-4E99-47EE-AB1B-7D63695A7091}" vid="{E5E1EA4C-A180-451D-BD91-2388AC8F8BFC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xmlns:a="http://schemas.openxmlformats.org/drawingml/2006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Brightcove_Template_2014.potx</Template>
  <TotalTime>23517</TotalTime>
  <Words>543</Words>
  <Application>Microsoft Macintosh PowerPoint</Application>
  <PresentationFormat>Custom</PresentationFormat>
  <Paragraphs>130</Paragraphs>
  <Slides>16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Brightcove_Template_2014</vt:lpstr>
      <vt:lpstr>2014 Titles</vt:lpstr>
      <vt:lpstr>Products</vt:lpstr>
      <vt:lpstr>Brightcove_corporate_powerpoint_template</vt:lpstr>
      <vt:lpstr>1_Brightcove_Template_2014</vt:lpstr>
      <vt:lpstr>2_Brightcove_Template_2014</vt:lpstr>
      <vt:lpstr>services</vt:lpstr>
      <vt:lpstr>Developing with the Brightcove Mobile SDKs</vt:lpstr>
      <vt:lpstr>Agenda</vt:lpstr>
      <vt:lpstr>Slide 3</vt:lpstr>
      <vt:lpstr>What are the mobile sdks?</vt:lpstr>
      <vt:lpstr>why use the mobile sdks?</vt:lpstr>
      <vt:lpstr>who can use the mobile sdks?</vt:lpstr>
      <vt:lpstr>course Audience and Prerequisites</vt:lpstr>
      <vt:lpstr>Slide 8</vt:lpstr>
      <vt:lpstr>Brightcove Player SDK Support</vt:lpstr>
      <vt:lpstr>Fundamentals of the Brightcove Player SDK</vt:lpstr>
      <vt:lpstr>High level architectural view of BC SDKs’ fit within the device software</vt:lpstr>
      <vt:lpstr>Slide 12</vt:lpstr>
      <vt:lpstr>Limiting Response Size by field name</vt:lpstr>
      <vt:lpstr>Slide 14</vt:lpstr>
      <vt:lpstr>Topics review</vt:lpstr>
      <vt:lpstr>Thank you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PCT</dc:creator>
  <cp:keywords/>
  <dc:description/>
  <cp:lastModifiedBy>Jeff</cp:lastModifiedBy>
  <cp:revision>529</cp:revision>
  <dcterms:created xsi:type="dcterms:W3CDTF">2015-01-13T21:39:10Z</dcterms:created>
  <dcterms:modified xsi:type="dcterms:W3CDTF">2015-01-13T23:01:59Z</dcterms:modified>
  <cp:category/>
</cp:coreProperties>
</file>